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742" r:id="rId3"/>
  </p:sldMasterIdLst>
  <p:notesMasterIdLst>
    <p:notesMasterId r:id="rId5"/>
  </p:notesMasterIdLst>
  <p:sldIdLst>
    <p:sldId id="311" r:id="rId4"/>
    <p:sldId id="338" r:id="rId6"/>
    <p:sldId id="376" r:id="rId7"/>
    <p:sldId id="343" r:id="rId8"/>
    <p:sldId id="377" r:id="rId9"/>
    <p:sldId id="379" r:id="rId10"/>
    <p:sldId id="346" r:id="rId11"/>
    <p:sldId id="381" r:id="rId12"/>
    <p:sldId id="385" r:id="rId13"/>
    <p:sldId id="350" r:id="rId14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03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0B2C4F"/>
    <a:srgbClr val="E1E9EC"/>
    <a:srgbClr val="00FF00"/>
    <a:srgbClr val="0C4067"/>
    <a:srgbClr val="9A3E7F"/>
    <a:srgbClr val="983E80"/>
    <a:srgbClr val="FFA013"/>
    <a:srgbClr val="91D101"/>
    <a:srgbClr val="FF47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615" autoAdjust="0"/>
  </p:normalViewPr>
  <p:slideViewPr>
    <p:cSldViewPr showGuides="1">
      <p:cViewPr>
        <p:scale>
          <a:sx n="125" d="100"/>
          <a:sy n="125" d="100"/>
        </p:scale>
        <p:origin x="-72" y="-72"/>
      </p:cViewPr>
      <p:guideLst>
        <p:guide orient="horz" pos="3303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DF3B87-1E53-4092-BA4E-7DAA3C24789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14DB51-D686-4773-AC21-CA034483DFF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hf sldNum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hf sldNum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hf sldNum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Box 2"/>
          <p:cNvSpPr txBox="1"/>
          <p:nvPr userDrawn="1"/>
        </p:nvSpPr>
        <p:spPr>
          <a:xfrm>
            <a:off x="453650" y="0"/>
            <a:ext cx="54006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  <a:endParaRPr lang="en-US" altLang="zh-CN" sz="100" dirty="0">
              <a:solidFill>
                <a:schemeClr val="tx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hf sldNum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hf sldNum="0" ftr="0" dt="0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4" Type="http://schemas.openxmlformats.org/officeDocument/2006/relationships/theme" Target="../theme/theme1.xml"/><Relationship Id="rId93" Type="http://schemas.openxmlformats.org/officeDocument/2006/relationships/slideLayout" Target="../slideLayouts/slideLayout93.xml"/><Relationship Id="rId92" Type="http://schemas.openxmlformats.org/officeDocument/2006/relationships/slideLayout" Target="../slideLayouts/slideLayout92.xml"/><Relationship Id="rId91" Type="http://schemas.openxmlformats.org/officeDocument/2006/relationships/slideLayout" Target="../slideLayouts/slideLayout91.xml"/><Relationship Id="rId90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.xml"/><Relationship Id="rId89" Type="http://schemas.openxmlformats.org/officeDocument/2006/relationships/slideLayout" Target="../slideLayouts/slideLayout89.xml"/><Relationship Id="rId88" Type="http://schemas.openxmlformats.org/officeDocument/2006/relationships/slideLayout" Target="../slideLayouts/slideLayout88.xml"/><Relationship Id="rId87" Type="http://schemas.openxmlformats.org/officeDocument/2006/relationships/slideLayout" Target="../slideLayouts/slideLayout87.xml"/><Relationship Id="rId86" Type="http://schemas.openxmlformats.org/officeDocument/2006/relationships/slideLayout" Target="../slideLayouts/slideLayout86.xml"/><Relationship Id="rId85" Type="http://schemas.openxmlformats.org/officeDocument/2006/relationships/slideLayout" Target="../slideLayouts/slideLayout85.xml"/><Relationship Id="rId84" Type="http://schemas.openxmlformats.org/officeDocument/2006/relationships/slideLayout" Target="../slideLayouts/slideLayout84.xml"/><Relationship Id="rId83" Type="http://schemas.openxmlformats.org/officeDocument/2006/relationships/slideLayout" Target="../slideLayouts/slideLayout83.xml"/><Relationship Id="rId82" Type="http://schemas.openxmlformats.org/officeDocument/2006/relationships/slideLayout" Target="../slideLayouts/slideLayout82.xml"/><Relationship Id="rId81" Type="http://schemas.openxmlformats.org/officeDocument/2006/relationships/slideLayout" Target="../slideLayouts/slideLayout81.xml"/><Relationship Id="rId80" Type="http://schemas.openxmlformats.org/officeDocument/2006/relationships/slideLayout" Target="../slideLayouts/slideLayout80.xml"/><Relationship Id="rId8" Type="http://schemas.openxmlformats.org/officeDocument/2006/relationships/slideLayout" Target="../slideLayouts/slideLayout8.xml"/><Relationship Id="rId79" Type="http://schemas.openxmlformats.org/officeDocument/2006/relationships/slideLayout" Target="../slideLayouts/slideLayout79.xml"/><Relationship Id="rId78" Type="http://schemas.openxmlformats.org/officeDocument/2006/relationships/slideLayout" Target="../slideLayouts/slideLayout78.xml"/><Relationship Id="rId77" Type="http://schemas.openxmlformats.org/officeDocument/2006/relationships/slideLayout" Target="../slideLayouts/slideLayout77.xml"/><Relationship Id="rId76" Type="http://schemas.openxmlformats.org/officeDocument/2006/relationships/slideLayout" Target="../slideLayouts/slideLayout76.xml"/><Relationship Id="rId75" Type="http://schemas.openxmlformats.org/officeDocument/2006/relationships/slideLayout" Target="../slideLayouts/slideLayout75.xml"/><Relationship Id="rId74" Type="http://schemas.openxmlformats.org/officeDocument/2006/relationships/slideLayout" Target="../slideLayouts/slideLayout74.xml"/><Relationship Id="rId73" Type="http://schemas.openxmlformats.org/officeDocument/2006/relationships/slideLayout" Target="../slideLayouts/slideLayout73.xml"/><Relationship Id="rId72" Type="http://schemas.openxmlformats.org/officeDocument/2006/relationships/slideLayout" Target="../slideLayouts/slideLayout72.xml"/><Relationship Id="rId71" Type="http://schemas.openxmlformats.org/officeDocument/2006/relationships/slideLayout" Target="../slideLayouts/slideLayout71.xml"/><Relationship Id="rId70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.xml"/><Relationship Id="rId69" Type="http://schemas.openxmlformats.org/officeDocument/2006/relationships/slideLayout" Target="../slideLayouts/slideLayout69.xml"/><Relationship Id="rId68" Type="http://schemas.openxmlformats.org/officeDocument/2006/relationships/slideLayout" Target="../slideLayouts/slideLayout68.xml"/><Relationship Id="rId67" Type="http://schemas.openxmlformats.org/officeDocument/2006/relationships/slideLayout" Target="../slideLayouts/slideLayout67.xml"/><Relationship Id="rId66" Type="http://schemas.openxmlformats.org/officeDocument/2006/relationships/slideLayout" Target="../slideLayouts/slideLayout66.xml"/><Relationship Id="rId65" Type="http://schemas.openxmlformats.org/officeDocument/2006/relationships/slideLayout" Target="../slideLayouts/slideLayout65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60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.xml"/><Relationship Id="rId59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.xml"/><Relationship Id="rId49" Type="http://schemas.openxmlformats.org/officeDocument/2006/relationships/slideLayout" Target="../slideLayouts/slideLayout4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96.xml"/><Relationship Id="rId2" Type="http://schemas.openxmlformats.org/officeDocument/2006/relationships/slideLayout" Target="../slideLayouts/slideLayout95.xml"/><Relationship Id="rId1" Type="http://schemas.openxmlformats.org/officeDocument/2006/relationships/slideLayout" Target="../slideLayouts/slideLayout9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-9187" y="0"/>
            <a:ext cx="9153187" cy="5143500"/>
            <a:chOff x="-12250" y="0"/>
            <a:chExt cx="12204249" cy="6858000"/>
          </a:xfrm>
        </p:grpSpPr>
        <p:sp>
          <p:nvSpPr>
            <p:cNvPr id="3" name="矩形 2"/>
            <p:cNvSpPr/>
            <p:nvPr/>
          </p:nvSpPr>
          <p:spPr>
            <a:xfrm>
              <a:off x="-12250" y="0"/>
              <a:ext cx="12204249" cy="6858000"/>
            </a:xfrm>
            <a:prstGeom prst="rect">
              <a:avLst/>
            </a:prstGeom>
            <a:solidFill>
              <a:srgbClr val="0B2C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204715" y="183675"/>
              <a:ext cx="11764371" cy="64900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prstClr val="white"/>
                </a:solidFill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hf sldNum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93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93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93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3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1510918" y="234578"/>
            <a:ext cx="61423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REPORT</a:t>
            </a:r>
            <a:endParaRPr lang="zh-CN" altLang="en-US" sz="1400" b="1" dirty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399197" y="358255"/>
            <a:ext cx="8372901" cy="4432110"/>
            <a:chOff x="532263" y="477673"/>
            <a:chExt cx="11163868" cy="5909480"/>
          </a:xfrm>
        </p:grpSpPr>
        <p:grpSp>
          <p:nvGrpSpPr>
            <p:cNvPr id="23" name="组合 22"/>
            <p:cNvGrpSpPr/>
            <p:nvPr/>
          </p:nvGrpSpPr>
          <p:grpSpPr>
            <a:xfrm>
              <a:off x="532263" y="477673"/>
              <a:ext cx="11163868" cy="5909480"/>
              <a:chOff x="668740" y="543169"/>
              <a:chExt cx="10931858" cy="5843983"/>
            </a:xfrm>
          </p:grpSpPr>
          <p:cxnSp>
            <p:nvCxnSpPr>
              <p:cNvPr id="12" name="直接连接符 11"/>
              <p:cNvCxnSpPr/>
              <p:nvPr/>
            </p:nvCxnSpPr>
            <p:spPr>
              <a:xfrm flipH="1">
                <a:off x="668740" y="557050"/>
                <a:ext cx="4421875" cy="0"/>
              </a:xfrm>
              <a:prstGeom prst="line">
                <a:avLst/>
              </a:prstGeom>
              <a:ln w="381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682105" y="557050"/>
                <a:ext cx="0" cy="5830102"/>
              </a:xfrm>
              <a:prstGeom prst="line">
                <a:avLst/>
              </a:prstGeom>
              <a:ln w="381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668740" y="6387152"/>
                <a:ext cx="10931858" cy="0"/>
              </a:xfrm>
              <a:prstGeom prst="line">
                <a:avLst/>
              </a:prstGeom>
              <a:ln w="381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/>
            </p:nvCxnSpPr>
            <p:spPr>
              <a:xfrm>
                <a:off x="11573585" y="543169"/>
                <a:ext cx="0" cy="5830102"/>
              </a:xfrm>
              <a:prstGeom prst="line">
                <a:avLst/>
              </a:prstGeom>
              <a:ln w="381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/>
            </p:nvCxnSpPr>
            <p:spPr>
              <a:xfrm flipH="1">
                <a:off x="7165075" y="543169"/>
                <a:ext cx="4421875" cy="0"/>
              </a:xfrm>
              <a:prstGeom prst="line">
                <a:avLst/>
              </a:prstGeom>
              <a:ln w="381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组合 29"/>
            <p:cNvGrpSpPr/>
            <p:nvPr/>
          </p:nvGrpSpPr>
          <p:grpSpPr>
            <a:xfrm>
              <a:off x="684662" y="589129"/>
              <a:ext cx="10861343" cy="5641076"/>
              <a:chOff x="668740" y="543169"/>
              <a:chExt cx="10931858" cy="5843983"/>
            </a:xfrm>
          </p:grpSpPr>
          <p:cxnSp>
            <p:nvCxnSpPr>
              <p:cNvPr id="31" name="直接连接符 30"/>
              <p:cNvCxnSpPr/>
              <p:nvPr/>
            </p:nvCxnSpPr>
            <p:spPr>
              <a:xfrm flipH="1">
                <a:off x="668740" y="557050"/>
                <a:ext cx="4421875" cy="0"/>
              </a:xfrm>
              <a:prstGeom prst="line">
                <a:avLst/>
              </a:prstGeom>
              <a:ln w="127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/>
            </p:nvCxnSpPr>
            <p:spPr>
              <a:xfrm>
                <a:off x="682105" y="557050"/>
                <a:ext cx="0" cy="5830102"/>
              </a:xfrm>
              <a:prstGeom prst="line">
                <a:avLst/>
              </a:prstGeom>
              <a:ln w="127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>
                <a:off x="668740" y="6387152"/>
                <a:ext cx="10931858" cy="0"/>
              </a:xfrm>
              <a:prstGeom prst="line">
                <a:avLst/>
              </a:prstGeom>
              <a:ln w="127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11573585" y="543169"/>
                <a:ext cx="0" cy="5830102"/>
              </a:xfrm>
              <a:prstGeom prst="line">
                <a:avLst/>
              </a:prstGeom>
              <a:ln w="127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 flipH="1">
                <a:off x="7165075" y="543169"/>
                <a:ext cx="4421875" cy="0"/>
              </a:xfrm>
              <a:prstGeom prst="line">
                <a:avLst/>
              </a:prstGeom>
              <a:ln w="127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8" name="矩形 259"/>
          <p:cNvSpPr>
            <a:spLocks noChangeArrowheads="1"/>
          </p:cNvSpPr>
          <p:nvPr/>
        </p:nvSpPr>
        <p:spPr bwMode="auto">
          <a:xfrm>
            <a:off x="1239315" y="1750156"/>
            <a:ext cx="6683916" cy="1384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fontAlgn="base">
              <a:spcAft>
                <a:spcPct val="0"/>
              </a:spcAft>
              <a:buNone/>
            </a:pPr>
            <a:r>
              <a:rPr lang="zh-CN" altLang="en-US" sz="3600" b="1" cap="all" spc="225" dirty="0" smtClean="0">
                <a:solidFill>
                  <a:srgbClr val="0B2C4F"/>
                </a:solidFill>
                <a:latin typeface="Arial" panose="020B0604020202090204"/>
                <a:ea typeface="微软雅黑"/>
                <a:cs typeface="Arial" panose="020B0604020202090204" pitchFamily="34" charset="0"/>
                <a:sym typeface="Arial" panose="020B0604020202090204"/>
              </a:rPr>
              <a:t>信息技术在现代体育赛事中的应用</a:t>
            </a:r>
            <a:endParaRPr lang="zh-CN" altLang="en-US" sz="3600" b="1" cap="all" spc="225" dirty="0" smtClean="0">
              <a:solidFill>
                <a:srgbClr val="0B2C4F"/>
              </a:solidFill>
              <a:latin typeface="Arial" panose="020B0604020202090204"/>
              <a:ea typeface="微软雅黑"/>
              <a:cs typeface="Arial" panose="020B0604020202090204" pitchFamily="34" charset="0"/>
              <a:sym typeface="Arial" panose="020B0604020202090204"/>
            </a:endParaRPr>
          </a:p>
          <a:p>
            <a:pPr algn="ctr" fontAlgn="base">
              <a:spcAft>
                <a:spcPct val="0"/>
              </a:spcAft>
              <a:buNone/>
            </a:pPr>
            <a:r>
              <a:rPr sz="1500" dirty="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90204"/>
                <a:ea typeface="微软雅黑"/>
                <a:sym typeface="Arial" panose="020B0604020202090204"/>
              </a:rPr>
              <a:t>陈昊天,白家怡,童礼健,左方舟,张哲烨,陈昱轩,谷秋爽,户熙蕾,蒋可欣</a:t>
            </a:r>
            <a:endParaRPr sz="1500" dirty="0">
              <a:solidFill>
                <a:prstClr val="black">
                  <a:lumMod val="85000"/>
                  <a:lumOff val="15000"/>
                </a:prstClr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450"/>
                            </p:stCondLst>
                            <p:childTnLst>
                              <p:par>
                                <p:cTn id="2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8" grpId="0"/>
      <p:bldP spid="28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399197" y="358255"/>
            <a:ext cx="8372901" cy="4432110"/>
            <a:chOff x="532263" y="477673"/>
            <a:chExt cx="11163868" cy="5909480"/>
          </a:xfrm>
        </p:grpSpPr>
        <p:grpSp>
          <p:nvGrpSpPr>
            <p:cNvPr id="23" name="组合 22"/>
            <p:cNvGrpSpPr/>
            <p:nvPr/>
          </p:nvGrpSpPr>
          <p:grpSpPr>
            <a:xfrm>
              <a:off x="532263" y="477673"/>
              <a:ext cx="11163868" cy="5909480"/>
              <a:chOff x="668740" y="543169"/>
              <a:chExt cx="10931858" cy="5843983"/>
            </a:xfrm>
          </p:grpSpPr>
          <p:cxnSp>
            <p:nvCxnSpPr>
              <p:cNvPr id="12" name="直接连接符 11"/>
              <p:cNvCxnSpPr/>
              <p:nvPr/>
            </p:nvCxnSpPr>
            <p:spPr>
              <a:xfrm flipH="1">
                <a:off x="668740" y="557050"/>
                <a:ext cx="4421875" cy="0"/>
              </a:xfrm>
              <a:prstGeom prst="line">
                <a:avLst/>
              </a:prstGeom>
              <a:ln w="381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连接符 17"/>
              <p:cNvCxnSpPr/>
              <p:nvPr/>
            </p:nvCxnSpPr>
            <p:spPr>
              <a:xfrm>
                <a:off x="682105" y="557050"/>
                <a:ext cx="0" cy="5830102"/>
              </a:xfrm>
              <a:prstGeom prst="line">
                <a:avLst/>
              </a:prstGeom>
              <a:ln w="381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/>
              <p:nvPr/>
            </p:nvCxnSpPr>
            <p:spPr>
              <a:xfrm>
                <a:off x="668740" y="6387152"/>
                <a:ext cx="10931858" cy="0"/>
              </a:xfrm>
              <a:prstGeom prst="line">
                <a:avLst/>
              </a:prstGeom>
              <a:ln w="381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/>
            </p:nvCxnSpPr>
            <p:spPr>
              <a:xfrm>
                <a:off x="11573585" y="543169"/>
                <a:ext cx="0" cy="5830102"/>
              </a:xfrm>
              <a:prstGeom prst="line">
                <a:avLst/>
              </a:prstGeom>
              <a:ln w="381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/>
            </p:nvCxnSpPr>
            <p:spPr>
              <a:xfrm flipH="1">
                <a:off x="7165075" y="543169"/>
                <a:ext cx="4421875" cy="0"/>
              </a:xfrm>
              <a:prstGeom prst="line">
                <a:avLst/>
              </a:prstGeom>
              <a:ln w="381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组合 29"/>
            <p:cNvGrpSpPr/>
            <p:nvPr/>
          </p:nvGrpSpPr>
          <p:grpSpPr>
            <a:xfrm>
              <a:off x="684662" y="589129"/>
              <a:ext cx="10861343" cy="5641076"/>
              <a:chOff x="668740" y="543169"/>
              <a:chExt cx="10931858" cy="5843983"/>
            </a:xfrm>
          </p:grpSpPr>
          <p:cxnSp>
            <p:nvCxnSpPr>
              <p:cNvPr id="31" name="直接连接符 30"/>
              <p:cNvCxnSpPr/>
              <p:nvPr/>
            </p:nvCxnSpPr>
            <p:spPr>
              <a:xfrm flipH="1">
                <a:off x="668740" y="557050"/>
                <a:ext cx="4421875" cy="0"/>
              </a:xfrm>
              <a:prstGeom prst="line">
                <a:avLst/>
              </a:prstGeom>
              <a:ln w="127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/>
            </p:nvCxnSpPr>
            <p:spPr>
              <a:xfrm>
                <a:off x="682105" y="557050"/>
                <a:ext cx="0" cy="5830102"/>
              </a:xfrm>
              <a:prstGeom prst="line">
                <a:avLst/>
              </a:prstGeom>
              <a:ln w="127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>
                <a:off x="668740" y="6387152"/>
                <a:ext cx="10931858" cy="0"/>
              </a:xfrm>
              <a:prstGeom prst="line">
                <a:avLst/>
              </a:prstGeom>
              <a:ln w="127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>
                <a:off x="11573585" y="543169"/>
                <a:ext cx="0" cy="5830102"/>
              </a:xfrm>
              <a:prstGeom prst="line">
                <a:avLst/>
              </a:prstGeom>
              <a:ln w="127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 flipH="1">
                <a:off x="7165075" y="543169"/>
                <a:ext cx="4421875" cy="0"/>
              </a:xfrm>
              <a:prstGeom prst="line">
                <a:avLst/>
              </a:prstGeom>
              <a:ln w="12700">
                <a:solidFill>
                  <a:srgbClr val="0B2C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8" name="矩形 259"/>
          <p:cNvSpPr>
            <a:spLocks noChangeArrowheads="1"/>
          </p:cNvSpPr>
          <p:nvPr/>
        </p:nvSpPr>
        <p:spPr bwMode="auto">
          <a:xfrm>
            <a:off x="1187245" y="2192116"/>
            <a:ext cx="6683916" cy="830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9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9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9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9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9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fontAlgn="base">
              <a:spcAft>
                <a:spcPct val="0"/>
              </a:spcAft>
              <a:buNone/>
            </a:pPr>
            <a:r>
              <a:rPr lang="zh-CN" altLang="en-US" sz="5400" b="1" cap="all" spc="225" dirty="0" smtClean="0">
                <a:solidFill>
                  <a:srgbClr val="0B2C4F"/>
                </a:solidFill>
                <a:latin typeface="Arial" panose="020B0604020202090204"/>
                <a:ea typeface="微软雅黑"/>
                <a:cs typeface="Arial" panose="020B0604020202090204" pitchFamily="34" charset="0"/>
                <a:sym typeface="Arial" panose="020B0604020202090204"/>
              </a:rPr>
              <a:t>感谢</a:t>
            </a:r>
            <a:r>
              <a:rPr lang="zh-CN" altLang="en-US" sz="5400" b="1" cap="all" spc="225" dirty="0" smtClean="0">
                <a:solidFill>
                  <a:srgbClr val="0B2C4F"/>
                </a:solidFill>
                <a:latin typeface="Arial" panose="020B0604020202090204"/>
                <a:ea typeface="微软雅黑"/>
                <a:cs typeface="Arial" panose="020B0604020202090204" pitchFamily="34" charset="0"/>
                <a:sym typeface="Arial" panose="020B0604020202090204"/>
              </a:rPr>
              <a:t>聆听</a:t>
            </a:r>
            <a:endParaRPr lang="zh-CN" altLang="en-US" sz="5400" b="1" cap="all" spc="225" dirty="0" smtClean="0">
              <a:solidFill>
                <a:srgbClr val="0B2C4F"/>
              </a:solidFill>
              <a:latin typeface="Arial" panose="020B0604020202090204"/>
              <a:ea typeface="微软雅黑"/>
              <a:cs typeface="Arial" panose="020B0604020202090204" pitchFamily="34" charset="0"/>
              <a:sym typeface="Arial" panose="020B0604020202090204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10918" y="234578"/>
            <a:ext cx="614233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b="1" dirty="0" smtClean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THANKS</a:t>
            </a:r>
            <a:endParaRPr lang="en-US" altLang="zh-CN" sz="1400" b="1" dirty="0" smtClean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"/>
                            </p:stCondLst>
                            <p:childTnLst>
                              <p:par>
                                <p:cTn id="1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8" grpId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>
            <a:endCxn id="11" idx="2"/>
          </p:cNvCxnSpPr>
          <p:nvPr/>
        </p:nvCxnSpPr>
        <p:spPr>
          <a:xfrm>
            <a:off x="4466789" y="1585519"/>
            <a:ext cx="0" cy="221361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4232026" y="1222039"/>
            <a:ext cx="468257" cy="478415"/>
          </a:xfrm>
          <a:prstGeom prst="rect">
            <a:avLst/>
          </a:prstGeom>
          <a:solidFill>
            <a:srgbClr val="0B2C4F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Arial" panose="020B0604020202090204"/>
                <a:ea typeface="微软雅黑"/>
                <a:sym typeface="Arial" panose="020B0604020202090204"/>
              </a:rPr>
              <a:t>01</a:t>
            </a:r>
            <a:endParaRPr lang="zh-CN" altLang="en-US" sz="1600" dirty="0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5" name="TextBox 39"/>
          <p:cNvSpPr txBox="1"/>
          <p:nvPr/>
        </p:nvSpPr>
        <p:spPr>
          <a:xfrm>
            <a:off x="5019911" y="1192840"/>
            <a:ext cx="2291715" cy="36893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b="1" dirty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比赛数据统计与分析</a:t>
            </a:r>
            <a:endParaRPr b="1" dirty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6" name="TextBox 40"/>
          <p:cNvSpPr txBox="1"/>
          <p:nvPr/>
        </p:nvSpPr>
        <p:spPr>
          <a:xfrm>
            <a:off x="5013213" y="1707478"/>
            <a:ext cx="2578007" cy="1153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400" dirty="0">
                <a:solidFill>
                  <a:srgbClr val="595959"/>
                </a:solidFill>
                <a:latin typeface="Arial" panose="020B0604020202090204"/>
                <a:ea typeface="微软雅黑"/>
                <a:sym typeface="Arial" panose="020B0604020202090204"/>
              </a:rPr>
              <a:t>利用各种传感器和摄像设备采集运动员和球的运动数据，并应用大数据分析，能够获取更多比赛细节和见解，为教练组和球队提供重要的决策支持。</a:t>
            </a:r>
            <a:endParaRPr lang="zh-CN" altLang="en-US" sz="1400" dirty="0">
              <a:solidFill>
                <a:srgbClr val="595959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32026" y="3364145"/>
            <a:ext cx="468257" cy="478415"/>
          </a:xfrm>
          <a:prstGeom prst="rect">
            <a:avLst/>
          </a:prstGeom>
          <a:solidFill>
            <a:srgbClr val="0B2C4F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Arial" panose="020B0604020202090204"/>
                <a:ea typeface="微软雅黑"/>
                <a:sym typeface="Arial" panose="020B0604020202090204"/>
              </a:rPr>
              <a:t>02</a:t>
            </a:r>
            <a:endParaRPr lang="zh-CN" altLang="en-US" sz="1600" dirty="0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9" name="TextBox 39"/>
          <p:cNvSpPr txBox="1"/>
          <p:nvPr/>
        </p:nvSpPr>
        <p:spPr>
          <a:xfrm>
            <a:off x="1958639" y="2643807"/>
            <a:ext cx="2037080" cy="36893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r">
              <a:lnSpc>
                <a:spcPct val="120000"/>
              </a:lnSpc>
            </a:pPr>
            <a:r>
              <a:rPr b="1" dirty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裁判视频辅助技术</a:t>
            </a:r>
            <a:endParaRPr b="1" dirty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10" name="TextBox 40"/>
          <p:cNvSpPr txBox="1"/>
          <p:nvPr/>
        </p:nvSpPr>
        <p:spPr>
          <a:xfrm>
            <a:off x="1327888" y="3169438"/>
            <a:ext cx="2591800" cy="1384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pPr algn="just"/>
            <a:r>
              <a:rPr lang="zh-CN" altLang="en-US" sz="1400" dirty="0">
                <a:solidFill>
                  <a:srgbClr val="595959"/>
                </a:solidFill>
                <a:latin typeface="Arial" panose="020B0604020202090204"/>
                <a:ea typeface="微软雅黑"/>
                <a:sym typeface="Arial" panose="020B0604020202090204"/>
              </a:rPr>
              <a:t>在现代体育赛事中，裁判视频辅助技术的应用已经成为一项重要的发展趋势。通过设置多台高速摄像机，裁判可以在比赛中快速回放多个角度的视频，从而更准确地判定犯规、进球等情况。</a:t>
            </a:r>
            <a:endParaRPr lang="zh-CN" altLang="en-US" sz="1400" dirty="0">
              <a:solidFill>
                <a:srgbClr val="595959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429510" y="196215"/>
            <a:ext cx="4284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spc="98" dirty="0" smtClean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信息技术在现代体育赛事中的具体应用</a:t>
            </a:r>
            <a:endParaRPr lang="zh-CN" altLang="en-US" b="1" spc="98" dirty="0" smtClean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pic>
        <p:nvPicPr>
          <p:cNvPr id="3" name="图片 1" descr="IMG_2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39373" y="3007043"/>
            <a:ext cx="2447925" cy="170878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图片 2" descr="IMG_25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68" y="823913"/>
            <a:ext cx="2447925" cy="15424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7" grpId="0" bldLvl="0" animBg="1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4468059" y="1419784"/>
            <a:ext cx="0" cy="221361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4232026" y="1222039"/>
            <a:ext cx="468257" cy="478415"/>
          </a:xfrm>
          <a:prstGeom prst="rect">
            <a:avLst/>
          </a:prstGeom>
          <a:solidFill>
            <a:srgbClr val="0B2C4F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Arial" panose="020B0604020202090204"/>
                <a:ea typeface="微软雅黑"/>
                <a:sym typeface="Arial" panose="020B0604020202090204"/>
              </a:rPr>
              <a:t>03</a:t>
            </a:r>
            <a:endParaRPr lang="zh-CN" altLang="en-US" sz="1600" dirty="0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5" name="TextBox 39"/>
          <p:cNvSpPr txBox="1"/>
          <p:nvPr/>
        </p:nvSpPr>
        <p:spPr>
          <a:xfrm>
            <a:off x="5019911" y="1192840"/>
            <a:ext cx="2616200" cy="36893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l">
              <a:lnSpc>
                <a:spcPct val="120000"/>
              </a:lnSpc>
            </a:pPr>
            <a:r>
              <a:rPr lang="zh-CN" b="1" dirty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裸眼</a:t>
            </a:r>
            <a:r>
              <a:rPr lang="en-US" altLang="zh-CN" b="1" dirty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3D</a:t>
            </a:r>
            <a:r>
              <a:rPr lang="zh-CN" altLang="en-US" b="1" dirty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和增强现实</a:t>
            </a:r>
            <a:r>
              <a:rPr lang="zh-CN" altLang="en-US" b="1" dirty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技术</a:t>
            </a:r>
            <a:endParaRPr lang="zh-CN" altLang="en-US" b="1" dirty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6" name="TextBox 40"/>
          <p:cNvSpPr txBox="1"/>
          <p:nvPr/>
        </p:nvSpPr>
        <p:spPr>
          <a:xfrm>
            <a:off x="5013213" y="1707478"/>
            <a:ext cx="2578007" cy="1153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400" dirty="0">
                <a:solidFill>
                  <a:srgbClr val="595959"/>
                </a:solidFill>
                <a:latin typeface="Arial" panose="020B0604020202090204"/>
                <a:ea typeface="微软雅黑"/>
                <a:sym typeface="Arial" panose="020B0604020202090204"/>
              </a:rPr>
              <a:t>结合网幕地屏，打造裸眼3D视觉效果；数实</a:t>
            </a:r>
            <a:r>
              <a:rPr lang="zh-CN" altLang="en-US" sz="1400" dirty="0">
                <a:solidFill>
                  <a:srgbClr val="595959"/>
                </a:solidFill>
                <a:latin typeface="Arial" panose="020B0604020202090204"/>
                <a:ea typeface="微软雅黑"/>
                <a:sym typeface="Arial" panose="020B0604020202090204"/>
              </a:rPr>
              <a:t>融合点火技术将线上火炬手传递的火种转化成虚拟形象，实现“弄潮儿”从屏幕中跑到现场点燃火炬塔。</a:t>
            </a:r>
            <a:endParaRPr lang="zh-CN" altLang="en-US" sz="1400" dirty="0">
              <a:solidFill>
                <a:srgbClr val="595959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32026" y="3364145"/>
            <a:ext cx="468257" cy="478415"/>
          </a:xfrm>
          <a:prstGeom prst="rect">
            <a:avLst/>
          </a:prstGeom>
          <a:solidFill>
            <a:srgbClr val="0B2C4F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>
                <a:latin typeface="Arial" panose="020B0604020202090204"/>
                <a:ea typeface="微软雅黑"/>
                <a:sym typeface="Arial" panose="020B0604020202090204"/>
              </a:rPr>
              <a:t>04</a:t>
            </a:r>
            <a:endParaRPr lang="zh-CN" altLang="en-US" sz="1600" dirty="0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9" name="TextBox 39"/>
          <p:cNvSpPr txBox="1"/>
          <p:nvPr/>
        </p:nvSpPr>
        <p:spPr>
          <a:xfrm>
            <a:off x="1328719" y="2139617"/>
            <a:ext cx="2400300" cy="36893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r">
              <a:lnSpc>
                <a:spcPct val="120000"/>
              </a:lnSpc>
            </a:pPr>
            <a:r>
              <a:rPr lang="zh-CN" altLang="en-US" b="1" spc="98" dirty="0" smtClean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高速流媒体视频直播</a:t>
            </a:r>
            <a:endParaRPr lang="zh-CN" b="1" dirty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10" name="TextBox 40"/>
          <p:cNvSpPr txBox="1"/>
          <p:nvPr/>
        </p:nvSpPr>
        <p:spPr>
          <a:xfrm>
            <a:off x="1205333" y="2571903"/>
            <a:ext cx="2591800" cy="20770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pPr algn="just"/>
            <a:r>
              <a:rPr lang="zh-CN" altLang="en-US" sz="1400" dirty="0">
                <a:solidFill>
                  <a:srgbClr val="595959"/>
                </a:solidFill>
                <a:latin typeface="Arial" panose="020B0604020202090204"/>
                <a:ea typeface="微软雅黑"/>
                <a:sym typeface="Arial" panose="020B0604020202090204"/>
              </a:rPr>
              <a:t>杭州亚运会首次采用“8K AVS3+双Vivid”超高清技术，提供极致视听体验。应用中国自主知识产权的视音频标准，包括全球首个面向8K及5G的AVS3信源编码标准和HDR Vivid、Audio Vivid等。同时，建设“1+6”数字指挥平台，全面掌控信息技术运行实时状况。</a:t>
            </a:r>
            <a:endParaRPr lang="zh-CN" altLang="en-US" sz="1400" dirty="0">
              <a:solidFill>
                <a:srgbClr val="595959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86985" y="3075940"/>
            <a:ext cx="2509520" cy="141224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2429510" y="196215"/>
            <a:ext cx="4284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spc="98" dirty="0" smtClean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信息技术在现代体育赛事中的具体应用</a:t>
            </a:r>
            <a:endParaRPr lang="zh-CN" altLang="en-US" b="1" spc="98" dirty="0" smtClean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680" y="771525"/>
            <a:ext cx="2512060" cy="12109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  <p:bldP spid="6" grpId="0"/>
      <p:bldP spid="7" grpId="0" bldLvl="0" animBg="1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249421" y="1423044"/>
            <a:ext cx="4922979" cy="2733006"/>
          </a:xfrm>
          <a:prstGeom prst="roundRect">
            <a:avLst>
              <a:gd name="adj" fmla="val 407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23" name="Content Placeholder 2"/>
          <p:cNvSpPr txBox="1"/>
          <p:nvPr/>
        </p:nvSpPr>
        <p:spPr>
          <a:xfrm>
            <a:off x="3350260" y="987425"/>
            <a:ext cx="4747260" cy="30467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72C4">
                  <a:lumMod val="75000"/>
                </a:srgbClr>
              </a:buClr>
            </a:pPr>
            <a:r>
              <a:rPr lang="zh-CN" altLang="en-US" sz="2000" b="1" dirty="0">
                <a:solidFill>
                  <a:srgbClr val="0B2C4F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远程虚拟现场观赛</a:t>
            </a:r>
            <a:endParaRPr lang="zh-CN" altLang="en-US" sz="2000" b="1" dirty="0">
              <a:solidFill>
                <a:srgbClr val="0B2C4F"/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72C4">
                  <a:lumMod val="75000"/>
                </a:srgbClr>
              </a:buClr>
            </a:pPr>
            <a:r>
              <a:rPr lang="zh-CN" altLang="en-US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通过5G和AR/VR技术，观众可以在家中戴上头盔360度观看比赛现场，实现沉浸式观赛体验。陕西移动利用VR技术在羽毛球赛男单决赛中为观众提供了全新的观赛方式。此外，本届亚运会还推出了首个大型国际综合体育赛事元宇宙，通过VR技术为观众创造了数字场景，带来精彩的沉浸式互动体验。同时，亚运会场馆也部署了全景相机，实现了多视角的超高清赛事直播，并通过5G网络传输到观众的VR设备上，提供高沉浸感的虚拟观赛体验。</a:t>
            </a:r>
            <a:endParaRPr lang="zh-CN" altLang="en-US" sz="14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2771775" y="257810"/>
            <a:ext cx="3561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spc="98" dirty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信息技术为体育产业提供的创新</a:t>
            </a:r>
            <a:endParaRPr lang="zh-CN" altLang="en-US" b="1" spc="98" dirty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pic>
        <p:nvPicPr>
          <p:cNvPr id="8" name="图片 4" descr="IMG_2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995" y="1995805"/>
            <a:ext cx="2545715" cy="15614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535045" y="1062990"/>
            <a:ext cx="4923155" cy="1343660"/>
          </a:xfrm>
          <a:prstGeom prst="roundRect">
            <a:avLst>
              <a:gd name="adj" fmla="val 407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23" name="Content Placeholder 2"/>
          <p:cNvSpPr txBox="1"/>
          <p:nvPr/>
        </p:nvSpPr>
        <p:spPr>
          <a:xfrm>
            <a:off x="3636010" y="627380"/>
            <a:ext cx="4747260" cy="207708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72C4">
                  <a:lumMod val="75000"/>
                </a:srgbClr>
              </a:buClr>
            </a:pPr>
            <a:r>
              <a:rPr lang="zh-CN" altLang="en-US" sz="2000" b="1" dirty="0">
                <a:solidFill>
                  <a:srgbClr val="0B2C4F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智能可穿戴设备</a:t>
            </a:r>
            <a:endParaRPr lang="zh-CN" altLang="en-US" sz="2000" b="1" dirty="0">
              <a:solidFill>
                <a:srgbClr val="0B2C4F"/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72C4">
                  <a:lumMod val="75000"/>
                </a:srgbClr>
              </a:buClr>
            </a:pPr>
            <a:r>
              <a:rPr lang="zh-CN" altLang="en-US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智能穿戴设备成为本届亚运会的一大亮点。运动员们佩戴智能手环、智能手表等设备，以便实时监测身体状态、睡眠质量、运动数据等。这些智能设备的应用，不仅帮助运动员更好地了解自己的身体状况，还有助于提升他们的竞技表现。</a:t>
            </a:r>
            <a:endParaRPr lang="zh-CN" altLang="en-US" sz="14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72C4">
                  <a:lumMod val="75000"/>
                </a:srgbClr>
              </a:buClr>
            </a:pPr>
            <a:endParaRPr lang="zh-CN" altLang="en-US" sz="14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535045" y="2935605"/>
            <a:ext cx="4923155" cy="1704340"/>
          </a:xfrm>
          <a:prstGeom prst="roundRect">
            <a:avLst>
              <a:gd name="adj" fmla="val 407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3636010" y="2499995"/>
            <a:ext cx="4747260" cy="207708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72C4">
                  <a:lumMod val="75000"/>
                </a:srgbClr>
              </a:buClr>
            </a:pPr>
            <a:r>
              <a:rPr lang="zh-CN" altLang="en-US" sz="2000" b="1" dirty="0">
                <a:solidFill>
                  <a:srgbClr val="0B2C4F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智慧场馆</a:t>
            </a:r>
            <a:endParaRPr lang="zh-CN" altLang="en-US" sz="2000" b="1" dirty="0">
              <a:solidFill>
                <a:srgbClr val="0B2C4F"/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72C4">
                  <a:lumMod val="75000"/>
                </a:srgbClr>
              </a:buClr>
            </a:pPr>
            <a:r>
              <a:rPr lang="zh-CN" altLang="en-US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智慧场馆是指利用先进科技和智能化设备，实现对场馆进行全面管理和控制的一种新型场所。它通过各种智能设备的联网通信，实现对场馆内部环境、设备设施、安全系统等的实时监测和控制。智慧场馆的目标是提供更加智能、高效、便捷和舒适的服务，提升用户体验和场馆管理的效率。</a:t>
            </a:r>
            <a:endParaRPr lang="zh-CN" altLang="en-US" sz="14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0120" y="699770"/>
            <a:ext cx="1847850" cy="18611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0" y="3003550"/>
            <a:ext cx="2466975" cy="138176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771775" y="257810"/>
            <a:ext cx="3561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 spc="98" dirty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信息技术为体育产业提供的创新</a:t>
            </a:r>
            <a:endParaRPr lang="zh-CN" altLang="en-US" b="1" spc="98" dirty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3" grpId="0"/>
      <p:bldP spid="3" grpId="0" bldLvl="0" animBg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463290" y="1207135"/>
            <a:ext cx="4923155" cy="1696085"/>
          </a:xfrm>
          <a:prstGeom prst="roundRect">
            <a:avLst>
              <a:gd name="adj" fmla="val 407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23" name="Content Placeholder 2"/>
          <p:cNvSpPr txBox="1"/>
          <p:nvPr/>
        </p:nvSpPr>
        <p:spPr>
          <a:xfrm>
            <a:off x="3564255" y="771525"/>
            <a:ext cx="4747260" cy="207708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72C4">
                  <a:lumMod val="75000"/>
                </a:srgbClr>
              </a:buClr>
            </a:pPr>
            <a:r>
              <a:rPr lang="zh-CN" altLang="en-US" sz="2000" b="1" dirty="0">
                <a:solidFill>
                  <a:srgbClr val="0B2C4F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运动教练数字化</a:t>
            </a:r>
            <a:endParaRPr lang="zh-CN" altLang="en-US" sz="2000" b="1" dirty="0">
              <a:solidFill>
                <a:srgbClr val="0B2C4F"/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72C4">
                  <a:lumMod val="75000"/>
                </a:srgbClr>
              </a:buClr>
            </a:pPr>
            <a:r>
              <a:rPr lang="zh-CN" altLang="en-US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数字化教练利用虚拟现实（VR）和人工智能（AI）技术，为运动员提供远程在线指导和个性化训练。通过VR技术，运动员可以身临其境地参与虚拟训练环境，从模拟真实场景中学习技巧和策略。AI技术可分析运动员动作和表现，并提供反馈和建议。</a:t>
            </a:r>
            <a:endParaRPr lang="zh-CN" altLang="en-US" sz="14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463290" y="3439160"/>
            <a:ext cx="4923155" cy="1400175"/>
          </a:xfrm>
          <a:prstGeom prst="roundRect">
            <a:avLst>
              <a:gd name="adj" fmla="val 4071"/>
            </a:avLst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3564255" y="2994025"/>
            <a:ext cx="4747260" cy="175387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9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72C4">
                  <a:lumMod val="75000"/>
                </a:srgbClr>
              </a:buClr>
            </a:pPr>
            <a:r>
              <a:rPr lang="zh-CN" altLang="en-US" sz="2000" b="1" dirty="0">
                <a:solidFill>
                  <a:srgbClr val="0B2C4F"/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赛事直播个性化</a:t>
            </a:r>
            <a:endParaRPr lang="zh-CN" altLang="en-US" sz="2000" b="1" dirty="0">
              <a:solidFill>
                <a:srgbClr val="0B2C4F"/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72C4">
                  <a:lumMod val="75000"/>
                </a:srgbClr>
              </a:buClr>
            </a:pPr>
            <a:r>
              <a:rPr lang="zh-CN" altLang="en-US" sz="14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90204"/>
                <a:ea typeface="微软雅黑"/>
                <a:cs typeface="+mn-ea"/>
                <a:sym typeface="Arial" panose="020B0604020202090204"/>
              </a:rPr>
              <a:t>赛事直播个性化利用大数据和AI技术，通过分析用户偏好、实时比赛推荐、精彩内容提取等方式为用户提供个性化的比赛直播推荐。同时，还提供个性化直播流、社交互动与分享以及用户反馈与调整功能。</a:t>
            </a:r>
            <a:endParaRPr lang="zh-CN" altLang="en-US" sz="14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90204"/>
              <a:ea typeface="微软雅黑"/>
              <a:cs typeface="+mn-ea"/>
              <a:sym typeface="Arial" panose="020B0604020202090204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b="7489"/>
          <a:stretch>
            <a:fillRect/>
          </a:stretch>
        </p:blipFill>
        <p:spPr>
          <a:xfrm>
            <a:off x="972185" y="987425"/>
            <a:ext cx="1919605" cy="177609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" y="3147695"/>
            <a:ext cx="2632710" cy="147447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771775" y="257810"/>
            <a:ext cx="3561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spc="98" dirty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信息技术为体育产业提供的创新</a:t>
            </a:r>
            <a:endParaRPr lang="zh-CN" altLang="en-US" b="1" spc="98" dirty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3" grpId="0"/>
      <p:bldP spid="3" grpId="0" bldLvl="0" animBg="1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2700020" y="267335"/>
            <a:ext cx="36487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spc="98" dirty="0" smtClean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高速流媒体视频直播中的5G技术</a:t>
            </a:r>
            <a:endParaRPr lang="zh-CN" altLang="en-US" b="1" spc="98" dirty="0" smtClean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4540470" y="1491868"/>
            <a:ext cx="3604243" cy="24930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latin typeface="Arial" panose="020B0604020202090204"/>
                <a:ea typeface="微软雅黑"/>
                <a:sym typeface="Arial" panose="020B0604020202090204"/>
              </a:rPr>
              <a:t>5G技术是第五代移动通信技术，旨在提高网络速度、容量、可靠性和效率，满足未来更高层次的通信需求。与4G相比，5G的网络速度更快，延迟更低，容量更大，对物联网的支持更强。然而，5G的建设需要大量投资，且安全性问题也引起了关注。尽管如此，5G技术在许多领域都取得了显著进步，如智能家居、智能城市和工业4.0等领域。通过先进的通信技术如大规模天线阵列、毫米波通信和小基站等，5G网络性能得到提升。</a:t>
            </a:r>
            <a:endParaRPr lang="zh-CN" altLang="en-US" sz="1200" dirty="0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4971114" y="987661"/>
            <a:ext cx="2255211" cy="286303"/>
          </a:xfrm>
          <a:prstGeom prst="roundRect">
            <a:avLst>
              <a:gd name="adj" fmla="val 50000"/>
            </a:avLst>
          </a:prstGeom>
          <a:solidFill>
            <a:srgbClr val="0B2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400" b="1" dirty="0">
                <a:solidFill>
                  <a:schemeClr val="bg1"/>
                </a:solidFill>
                <a:latin typeface="Arial" panose="020B0604020202090204"/>
                <a:ea typeface="微软雅黑"/>
                <a:sym typeface="Arial" panose="020B0604020202090204"/>
              </a:rPr>
              <a:t>5G技术的概念</a:t>
            </a:r>
            <a:endParaRPr sz="1400" b="1" dirty="0">
              <a:solidFill>
                <a:schemeClr val="bg1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4540337" y="995429"/>
            <a:ext cx="306326" cy="306326"/>
          </a:xfrm>
          <a:prstGeom prst="ellipse">
            <a:avLst/>
          </a:prstGeom>
          <a:solidFill>
            <a:srgbClr val="0B2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1600" b="1" dirty="0" smtClean="0">
                <a:latin typeface="Arial" panose="020B0604020202090204"/>
                <a:ea typeface="微软雅黑"/>
                <a:sym typeface="Arial" panose="020B0604020202090204"/>
              </a:rPr>
              <a:t>1</a:t>
            </a:r>
            <a:endParaRPr lang="zh-CN" altLang="en-US" sz="1600" b="1" dirty="0">
              <a:latin typeface="Arial" panose="020B0604020202090204"/>
              <a:ea typeface="微软雅黑"/>
              <a:sym typeface="Arial" panose="020B06040202020902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650" y="1564005"/>
            <a:ext cx="3423920" cy="2282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 tmFilter="0,0; .5, 1; 1, 1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" grpId="0" bldLvl="0" animBg="1"/>
      <p:bldP spid="4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/>
          <p:nvPr/>
        </p:nvSpPr>
        <p:spPr>
          <a:xfrm>
            <a:off x="2700020" y="267335"/>
            <a:ext cx="36487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spc="98" dirty="0" smtClean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高速流媒体视频直播中的5G技术</a:t>
            </a:r>
            <a:endParaRPr lang="zh-CN" altLang="en-US" b="1" spc="98" dirty="0" smtClean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828040" y="1564005"/>
            <a:ext cx="3468370" cy="24930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latin typeface="Arial" panose="020B0604020202090204"/>
                <a:ea typeface="微软雅黑"/>
                <a:sym typeface="Arial" panose="020B0604020202090204"/>
              </a:rPr>
              <a:t>在全球范围内，5G技术的部署和商用已经开始。许多国家已经建立了5G网络，并加大了对5G专利技术的申请。全球范围内的5G用户数量不断增加，5G基站市场销售额呈现逐年上升的趋势。中国在5G领域取得了重要进展，成为全球最大的5G市场。中国的运营商已全面展开5G网络建设，并推出了5G手机和套餐。在政府政策支持和企业技术资金的投入下，中国各行业企业开始引进5G技术，如智能制造、智慧城市、自动驾驶等领域。</a:t>
            </a:r>
            <a:endParaRPr lang="zh-CN" altLang="en-US" sz="1200" dirty="0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259539" y="1060051"/>
            <a:ext cx="2255211" cy="286303"/>
          </a:xfrm>
          <a:prstGeom prst="roundRect">
            <a:avLst>
              <a:gd name="adj" fmla="val 50000"/>
            </a:avLst>
          </a:prstGeom>
          <a:solidFill>
            <a:srgbClr val="0B2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400" b="1" dirty="0">
                <a:solidFill>
                  <a:schemeClr val="bg1"/>
                </a:solidFill>
                <a:latin typeface="Arial" panose="020B0604020202090204"/>
                <a:ea typeface="微软雅黑"/>
                <a:sym typeface="Arial" panose="020B0604020202090204"/>
              </a:rPr>
              <a:t>5G技术的国内外现状</a:t>
            </a:r>
            <a:endParaRPr sz="1400" b="1" dirty="0">
              <a:solidFill>
                <a:schemeClr val="bg1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828762" y="1067819"/>
            <a:ext cx="306326" cy="306326"/>
          </a:xfrm>
          <a:prstGeom prst="ellipse">
            <a:avLst/>
          </a:prstGeom>
          <a:solidFill>
            <a:srgbClr val="0B2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zh-CN" sz="1600" b="1" dirty="0" smtClean="0">
                <a:latin typeface="Arial" panose="020B0604020202090204"/>
                <a:ea typeface="微软雅黑"/>
                <a:sym typeface="Arial" panose="020B0604020202090204"/>
              </a:rPr>
              <a:t>2</a:t>
            </a:r>
            <a:endParaRPr lang="zh-CN" altLang="en-US" sz="1600" b="1" dirty="0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8" name="TextBox 21"/>
          <p:cNvSpPr txBox="1"/>
          <p:nvPr/>
        </p:nvSpPr>
        <p:spPr>
          <a:xfrm>
            <a:off x="4861145" y="1564258"/>
            <a:ext cx="3604243" cy="24930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50000"/>
              </a:lnSpc>
            </a:pPr>
            <a:r>
              <a:rPr lang="zh-CN" altLang="en-US" sz="1200" dirty="0">
                <a:latin typeface="Arial" panose="020B0604020202090204"/>
                <a:ea typeface="微软雅黑"/>
                <a:sym typeface="Arial" panose="020B0604020202090204"/>
              </a:rPr>
              <a:t>5G技术的发展趋势是在未来将继续壮大。预计到2025年，全球将有超过50亿个5G用户，5G网络将覆盖到全球大部分地区。随着技术的进一步成熟和应用场景的增多，5G将成为推动数字经济、物联网、人工智能等新兴技术发展的重要基础设施。例如，5G网络的高速率和低时延特性与人工智能、大数据、云计算等先进技术融合，将引领一场科技革命和换代，如无人驾驶场景中的应用。此外，5G与卫星融合形成全域覆盖，使得信息全球化范围更广泛、更迅速。</a:t>
            </a:r>
            <a:endParaRPr lang="zh-CN" altLang="en-US" sz="1200" dirty="0"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291789" y="1060051"/>
            <a:ext cx="2255211" cy="286303"/>
          </a:xfrm>
          <a:prstGeom prst="roundRect">
            <a:avLst>
              <a:gd name="adj" fmla="val 50000"/>
            </a:avLst>
          </a:prstGeom>
          <a:solidFill>
            <a:srgbClr val="0B2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sz="1400" b="1" dirty="0">
                <a:solidFill>
                  <a:schemeClr val="bg1"/>
                </a:solidFill>
                <a:latin typeface="Arial" panose="020B0604020202090204"/>
                <a:ea typeface="微软雅黑"/>
                <a:sym typeface="Arial" panose="020B0604020202090204"/>
              </a:rPr>
              <a:t>5G技术的发展趋势</a:t>
            </a:r>
            <a:endParaRPr sz="1400" b="1" dirty="0">
              <a:solidFill>
                <a:schemeClr val="bg1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861012" y="1067819"/>
            <a:ext cx="306326" cy="306326"/>
          </a:xfrm>
          <a:prstGeom prst="ellipse">
            <a:avLst/>
          </a:prstGeom>
          <a:solidFill>
            <a:srgbClr val="0B2C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p>
            <a:pPr algn="ctr"/>
            <a:r>
              <a:rPr lang="en-US" altLang="zh-CN" sz="1600" b="1" dirty="0">
                <a:latin typeface="Arial" panose="020B0604020202090204"/>
                <a:ea typeface="微软雅黑"/>
                <a:sym typeface="Arial" panose="020B0604020202090204"/>
              </a:rPr>
              <a:t>3</a:t>
            </a:r>
            <a:endParaRPr lang="en-US" altLang="zh-CN" sz="1600" b="1" dirty="0">
              <a:latin typeface="Arial" panose="020B0604020202090204"/>
              <a:ea typeface="微软雅黑"/>
              <a:sym typeface="Arial" panose="020B060402020209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 tmFilter="0,0; .5, 1; 1, 1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" grpId="0" bldLvl="0" animBg="1"/>
      <p:bldP spid="4" grpId="0" bldLvl="0" animBg="1"/>
      <p:bldP spid="8" grpId="0"/>
      <p:bldP spid="9" grpId="0" bldLvl="0" animBg="1"/>
      <p:bldP spid="10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28040" y="843915"/>
            <a:ext cx="304800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低延迟通信</a:t>
            </a:r>
            <a:r>
              <a:rPr lang="zh-CN" altLang="en-US"/>
              <a:t>：5G网络提供了非常低的通信延迟，观众能够在几乎实时的情况下观看比赛、演出或其他活动。</a:t>
            </a:r>
            <a:endParaRPr lang="zh-CN" altLang="en-US"/>
          </a:p>
          <a:p>
            <a:endParaRPr lang="zh-CN" altLang="en-US"/>
          </a:p>
          <a:p>
            <a:r>
              <a:rPr lang="zh-CN" altLang="en-US" b="1"/>
              <a:t>高带宽</a:t>
            </a:r>
            <a:r>
              <a:rPr lang="zh-CN" altLang="en-US"/>
              <a:t>：观众可以享受更清晰、更高质量的视频体验，而内容提供商可以提供更丰富的多媒体内容。</a:t>
            </a:r>
            <a:endParaRPr lang="zh-CN" altLang="en-US"/>
          </a:p>
          <a:p>
            <a:endParaRPr lang="zh-CN" altLang="en-US"/>
          </a:p>
          <a:p>
            <a:r>
              <a:rPr lang="zh-CN" altLang="en-US" b="1"/>
              <a:t>多路传输和多用户支持</a:t>
            </a:r>
            <a:r>
              <a:rPr lang="zh-CN" altLang="en-US"/>
              <a:t>：5G技术允许多路视频流以及多用户同时连接。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004435" y="843915"/>
            <a:ext cx="304800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ym typeface="+mn-ea"/>
              </a:rPr>
              <a:t>移动性</a:t>
            </a:r>
            <a:r>
              <a:rPr lang="zh-CN" altLang="en-US">
                <a:sym typeface="+mn-ea"/>
              </a:rPr>
              <a:t>：5G的移动性支持使得观众可以在不同地点观看高速流媒体直播，而不受地理位置的限制。</a:t>
            </a:r>
            <a:endParaRPr lang="zh-CN" altLang="en-US">
              <a:sym typeface="+mn-ea"/>
            </a:endParaRPr>
          </a:p>
          <a:p>
            <a:endParaRPr lang="zh-CN" altLang="en-US">
              <a:sym typeface="+mn-ea"/>
            </a:endParaRPr>
          </a:p>
          <a:p>
            <a:r>
              <a:rPr lang="zh-CN" altLang="en-US" b="1"/>
              <a:t>虚拟现实（VR）和增强现实（AR）支持</a:t>
            </a:r>
            <a:r>
              <a:rPr lang="zh-CN" altLang="en-US"/>
              <a:t>：5G技术的低延迟和高带宽为VR和AR技术的应用提供了有力支持。观众可以在虚拟世界中参与直播内容，增强了互动性和沉浸感。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979930" y="267335"/>
            <a:ext cx="48552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 spc="98" dirty="0" smtClean="0">
                <a:solidFill>
                  <a:srgbClr val="0B2C4F"/>
                </a:solidFill>
                <a:latin typeface="Arial" panose="020B0604020202090204"/>
                <a:ea typeface="微软雅黑"/>
                <a:sym typeface="Arial" panose="020B0604020202090204"/>
              </a:rPr>
              <a:t>5G技术在高速流媒体视频直播中发挥的作用</a:t>
            </a:r>
            <a:endParaRPr lang="en-US" altLang="zh-CN" b="1" spc="98" dirty="0" smtClean="0">
              <a:solidFill>
                <a:srgbClr val="0B2C4F"/>
              </a:solidFill>
              <a:latin typeface="Arial" panose="020B0604020202090204"/>
              <a:ea typeface="微软雅黑"/>
              <a:sym typeface="Arial" panose="020B060402020209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2137</Words>
  <Application>WPS 文字</Application>
  <PresentationFormat>全屏显示(16:9)</PresentationFormat>
  <Paragraphs>93</Paragraphs>
  <Slides>10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汉仪旗黑</vt:lpstr>
      <vt:lpstr>Arial</vt:lpstr>
      <vt:lpstr>微软雅黑</vt:lpstr>
      <vt:lpstr>Calibri</vt:lpstr>
      <vt:lpstr>Helvetica Neue</vt:lpstr>
      <vt:lpstr>宋体</vt:lpstr>
      <vt:lpstr>Arial Unicode MS</vt:lpstr>
      <vt:lpstr>等线</vt:lpstr>
      <vt:lpstr>汉仪中等线KW</vt:lpstr>
      <vt:lpstr>汉仪书宋二KW</vt:lpstr>
      <vt:lpstr>等线 Light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</dc:title>
  <dc:creator>第一PPT</dc:creator>
  <cp:keywords>www.1ppt.com</cp:keywords>
  <dc:description>www.1ppt.com</dc:description>
  <cp:lastModifiedBy>追殇</cp:lastModifiedBy>
  <cp:revision>175</cp:revision>
  <dcterms:created xsi:type="dcterms:W3CDTF">2023-10-31T07:31:16Z</dcterms:created>
  <dcterms:modified xsi:type="dcterms:W3CDTF">2023-10-31T07:31:16Z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7F097531245B40B89914914453D25970_12</vt:lpwstr>
  </property>
  <property fmtid="{D5CDD505-2E9C-101B-9397-08002B2CF9AE}" pid="3" name="KSOProductBuildVer">
    <vt:lpwstr>2052-6.2.2.8394</vt:lpwstr>
  </property>
</Properties>
</file>

<file path=docProps/thumbnail.jpeg>
</file>